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" name="Google Shape;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bd6deb085_1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6bd6deb08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bd6deb085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6bd6deb08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bd6deb085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6bd6deb085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bd6deb085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6bd6deb085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d6deb085_1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6bd6deb085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bc1aacfcb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6bc1aacfc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bc1aacfcb_0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6bc1aacfc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bc1aacfcb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6bc1aacfcb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bd128bdaa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6bd128bda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6bb8e572b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g6bb8e572b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d128bdaa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6bd128bda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bd128bdaa_1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6bd128bdaa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bd128bdaa_1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6bd128bda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bd128bdaa_1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6bd128bdaa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bd128bdaa_1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6bd128bdaa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128bdaa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6bd128bdaa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bd128bdaa_1_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6bd128bda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6bd128bdaa_1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6bd128bda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6bd128bdaa_1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6bd128bda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bd128bdaa_2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6bd128bda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6bb8e572b1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g6bb8e572b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6bd128bdaa_2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6bd128bdaa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bd128bdaa_2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g6bd128bdaa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bd128bdaa_2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6bd128bdaa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bd128bdaa_2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6bd128bdaa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bd128bdaa_2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6bd128bdaa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bd128bdaa_1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6bd128bda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bd128bdaa_2_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g6bd128bdaa_2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bd128bdaa_11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8" name="Google Shape;418;g6bd128bdaa_1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6bd128bdaa_2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6bd128bdaa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bd128bdaa_1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6bd128bdaa_1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6bb8e572b1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6bb8e572b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6bd128bdaa_6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6bd128bdaa_6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bd128bdaa_6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g6bd128bdaa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bd128bdaa_6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6bd128bdaa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bd128bdaa_6_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5" name="Google Shape;485;g6bd128bdaa_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bd128bdaa_6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6bd128bdaa_6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6bd128bdaa_6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6bd128bdaa_6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bd128bdaa_6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6bd128bdaa_6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b5508888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6bb550888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bb198ec2c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g6bb198ec2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b198ec2c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6bb198ec2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bb198ec2c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6bb198ec2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bcf671d0d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6bcf671d0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ctrTitle"/>
          </p:nvPr>
        </p:nvSpPr>
        <p:spPr>
          <a:xfrm>
            <a:off x="685800" y="2111123"/>
            <a:ext cx="7772400" cy="15464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685800" y="3786738"/>
            <a:ext cx="7772400" cy="104631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92274" y="1600200"/>
            <a:ext cx="3994526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body"/>
          </p:nvPr>
        </p:nvSpPr>
        <p:spPr>
          <a:xfrm>
            <a:off x="457200" y="5875079"/>
            <a:ext cx="8229600" cy="6926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spd="slow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24.jpg"/><Relationship Id="rId5" Type="http://schemas.openxmlformats.org/officeDocument/2006/relationships/image" Target="../media/image2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2.jpg"/><Relationship Id="rId5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Relationship Id="rId4" Type="http://schemas.openxmlformats.org/officeDocument/2006/relationships/image" Target="../media/image17.jp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.png"/><Relationship Id="rId4" Type="http://schemas.openxmlformats.org/officeDocument/2006/relationships/image" Target="../media/image1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/>
          <p:nvPr/>
        </p:nvSpPr>
        <p:spPr>
          <a:xfrm>
            <a:off x="0" y="1267575"/>
            <a:ext cx="9144000" cy="29661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Google Shape;2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8" y="228600"/>
            <a:ext cx="1895801" cy="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8"/>
          <p:cNvSpPr txBox="1"/>
          <p:nvPr/>
        </p:nvSpPr>
        <p:spPr>
          <a:xfrm>
            <a:off x="2187050" y="30950"/>
            <a:ext cx="4770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Universidade Federal de Lavras</a:t>
            </a:r>
            <a:endParaRPr b="1" i="0" sz="18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Departamento de Ciência da Computação</a:t>
            </a:r>
            <a:endParaRPr b="1" i="0" sz="18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8"/>
          <p:cNvSpPr txBox="1"/>
          <p:nvPr/>
        </p:nvSpPr>
        <p:spPr>
          <a:xfrm>
            <a:off x="0" y="4233675"/>
            <a:ext cx="91440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SEXTETO SINISTRO: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Fábio Junio Rolin de Oliveira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Kaio Vinicius Morais Silva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​Layse Cristina Silva Garcia</a:t>
            </a:r>
            <a:endParaRPr b="1" i="0" sz="18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Luis Felype Fioravanti Ferreira Moreira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Mateus Carvalho Gonçalves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Otávio Augusto de Sousa Resende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Sérgio Henrique Menta Garcia</a:t>
            </a:r>
            <a:endParaRPr b="1" sz="18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8"/>
          <p:cNvSpPr txBox="1"/>
          <p:nvPr/>
        </p:nvSpPr>
        <p:spPr>
          <a:xfrm>
            <a:off x="0" y="1837850"/>
            <a:ext cx="9144000" cy="1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0" i="0" sz="4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2513" y="129821"/>
            <a:ext cx="1895800" cy="9668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Fontes de poder dos trabalhadores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0" y="1232663"/>
            <a:ext cx="85590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Impactos da globalização contemporânea sobre o poder de barganha dos trabalhadores.   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Poder de associação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Poder estrutural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■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Poder de barganha de mercado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2" marL="13716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■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Poder de barganha no local de trabalho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Crise séria e/ou terminal do movimento dos trabalhadores causados pela globalização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Inchaço do mercado de trabalho gerado pela mobilização de um exército de trabalhadores de reserva em escala mundial, devido a prejudicação do poder de barganha de mercado.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8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Fontes de poder dos trabalhadores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0" y="1232675"/>
            <a:ext cx="8559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Enfraquecimento da economia dos Estados Unidos e consequentemente do poder de barganha associativo dos trabalhadores.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 enfraquecimento do poder de barganha no mercado, leva ao enfraquecimento do poder associativo e vice-e-versa.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Deslegitimação  de organizações sindicais e partidos trabalhistas.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Fordismo tendeu a fortalecer o poder de barganha no local de trabalho ao aumentar a vulnerabilidade do capital à ação direta dos trabalhadores no local de produção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9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Fontes de poder dos trabalhadores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0" y="1232675"/>
            <a:ext cx="8559000" cy="45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Produção de fluxo contínuo tendeu a enfraquecer o poder associativo ao incorporar ao proletariado “uma massa de trabalhadores desorganizados”.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Globalização criou um ambiente discursivo que desinflou dramaticamente o moral político popular e a vontade de lutar por mudanças.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Com a contradição social entre a insatisfação trabalhista e os processos de acumulação de capital em escala mundial, o trabalho passou a ser visto como uma mercadoria.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O trabalho como mercadoria fictícia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0" y="1232675"/>
            <a:ext cx="8559000" cy="490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Karl Marx e Karl Polanyi de modos distintos defenderam a tese de que o trabalho é “uma mercadoria fictícia” e qualquer tentativa de tratar seres humanos como mercadorias “quaisquer” necessariamente resulta em insatisfação e resistência.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Para Marx o trabalho revela sua natureza fictícia no local de produção e para Polanyi sua natureza fictícia ja é visível durante a criação e a operação do mercado de trabalho.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análise de Polanyi fornece uma ótica pela qual podemos enxergar a trajetória dos movimentos de trabalhadores do século XX como um movimento pendular.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  O trabalho como mercadoria fictícia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0" y="1665250"/>
            <a:ext cx="8559000" cy="44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Em polanyi o conceito de “poder” quase não aparece. Em sua análise, um mercado mundial desregulamentado seria derrotado “de cima” , mesmo se aqueles que estão em baixo faltasse poder de barganha.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Já Marx, pelo contrário, enfatiza tanto o poder como a injustiça ao identificar os limites do capital.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Marx descreve ao final do Volume I de O Capital, como o avanço do capitalismo leva não apenas à miséria, à degradação e à exploração da classe operária, mas também ao fortalecimento de sua capacidade e de sua disposição para resistir à exploração.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leitura de Marx indica uma sucessão de estágios nos quais a organização da produção é transformada contínua e fundamentalmente.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2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Visões dos movimentos trabalhistas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437750" y="1165200"/>
            <a:ext cx="37722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Karl Marx x Karl Polanyi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Conscientização gradual e homogeneidade de direitos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Processos oscilatórios pendulares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013" y="1388838"/>
            <a:ext cx="19716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0675" y="3799688"/>
            <a:ext cx="1971675" cy="23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Fronteiras e contradições espaciais do capitalismo histórico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3"/>
          <p:cNvSpPr txBox="1"/>
          <p:nvPr/>
        </p:nvSpPr>
        <p:spPr>
          <a:xfrm>
            <a:off x="437750" y="1165200"/>
            <a:ext cx="83340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Contradição fundamental do capitalismo histórico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Crises de lucratividade x crises de legitimidade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Oscilação periódica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Desmercadorização do trabalho x remercadorização do trabalho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Impacto espacial (ideia elaborada por Immanuel Wallerstein)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“...é possível lucrar (...) desde que as concessões sejam dadas a uma porcentagem pequena dos trabalhadores do mundo.”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6529" y="4372800"/>
            <a:ext cx="1353322" cy="18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8450" y="4372800"/>
            <a:ext cx="3031424" cy="189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4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Fronteiras e contradições espaciais do capitalismo histórico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4"/>
          <p:cNvSpPr txBox="1"/>
          <p:nvPr/>
        </p:nvSpPr>
        <p:spPr>
          <a:xfrm>
            <a:off x="437750" y="1165200"/>
            <a:ext cx="44364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Estudos tradicionais do trabalho são incapazes de reconhecer a disseminação e importância das estratégias de delimitação de direitos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Os trabalhadores não abrem mão de suas classes identitárias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Sindicalismo africano no pós guerra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Trabalhadores urbanos da África x Comunidades rurais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○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Apartheid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1888" y="1554450"/>
            <a:ext cx="3529950" cy="19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865" y="4029226"/>
            <a:ext cx="3529975" cy="202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5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Futuro dos movimentos trabalhistas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5"/>
          <p:cNvSpPr txBox="1"/>
          <p:nvPr/>
        </p:nvSpPr>
        <p:spPr>
          <a:xfrm>
            <a:off x="437750" y="1165200"/>
            <a:ext cx="43167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Crise terminal x ressurgimento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Escopo geográfico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963" y="1856050"/>
            <a:ext cx="357187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6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Crise do Desemprego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37750" y="1165200"/>
            <a:ext cx="37722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Crise do Desemprego: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  Demanda por mão de obra está se contraindo devido aos benefícios de inovações tecnológicas a inúmeros setores de produção.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 A globalização da economia está modificando a divisão internacional do trabalho.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50" y="3855813"/>
            <a:ext cx="4629250" cy="228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350" y="1317600"/>
            <a:ext cx="4629250" cy="2285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" name="Google Shape;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Contexto Histórico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" name="Google Shape;4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750" y="1304213"/>
            <a:ext cx="6464849" cy="49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/>
          <p:nvPr/>
        </p:nvSpPr>
        <p:spPr>
          <a:xfrm>
            <a:off x="7188150" y="4433650"/>
            <a:ext cx="905700" cy="16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7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Crise do Desemprego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7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Globalização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437750" y="2185625"/>
            <a:ext cx="73359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Consequências das modificações decorridas do processo de globalização 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Deslocamento de capital para regiões com menor custo de força de trabalho e sem benefícios sociais estabelecidos em convênios internacionais.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Grandes empresas optam por economizar encargos trabalhistas em função de contratações de servidores autônomos (subcontratados).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/>
          <p:nvPr/>
        </p:nvSpPr>
        <p:spPr>
          <a:xfrm>
            <a:off x="437750" y="2185625"/>
            <a:ext cx="73359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Desmotivação dos indivíduos formalmente empregados em reivindicar novos direitos trabalhistas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Aumento da concorrência entre cidadãos formalmente empregados com o mercado de trabalho informal.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8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6" name="Google Shape;2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8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Crise do Desemprego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8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8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Globalização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7" name="Google Shape;26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437750" y="1165200"/>
            <a:ext cx="37722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- Oferecimento de qualificação profissional ou algum financiamento para o  início de um negócio autônomo.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- Importante ressaltar que qualificação profissional em massa de trabalhadores não representa a solução do desemprego.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503" y="1561200"/>
            <a:ext cx="3730422" cy="17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9375" y="3811103"/>
            <a:ext cx="3772200" cy="192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626850" y="1780075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-  A Transformação de desempregados em microempresários ou operadores autônomos entra em sintonia com a atual tendência descentralizadora da globalização, mas se esbarra com determinadas complicações: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Falta de experiência profissional e conhecimentos de administração de negócios independentes.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Mercados dominados por grandes empresas, junto do enfrentamento de grandes monopólios comerciais.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1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31"/>
          <p:cNvSpPr txBox="1"/>
          <p:nvPr/>
        </p:nvSpPr>
        <p:spPr>
          <a:xfrm>
            <a:off x="626850" y="1780075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- Contudo, se pequenas empresas crescessem conciliando eficiência e clientela viável, haveria crescimento econômico equiparado a demanda e aos serviços prestados, consequentemente a economia sofreria expansões sem riscos de superprodução: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Nesse contexto, um exemplo de sucesso seria a organização de economias locais de razoável complexidade a partir de competições e colaborações entre várias pequenas empresas (distritos industriais).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2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2"/>
          <p:cNvSpPr txBox="1"/>
          <p:nvPr/>
        </p:nvSpPr>
        <p:spPr>
          <a:xfrm>
            <a:off x="626850" y="1780075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Em mercados dominados por capital, pequenas empresas trabalham como subsidiárias ou subcontratadas de grandes corporações. Consequentemente: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Nesses casos, a expansão e crescimento de pequenas empresas dependem da saúde e força financeira de grandes firmas.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Uma multiplicação descontrolada de pequenas empresas incentiva um alto nível de competição entre as mesmas que somente traz vantagens para as grandes corporações (melhores serviços por menores custos).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3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não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3"/>
          <p:cNvSpPr txBox="1"/>
          <p:nvPr/>
        </p:nvSpPr>
        <p:spPr>
          <a:xfrm>
            <a:off x="228600" y="1798825"/>
            <a:ext cx="4399500" cy="38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Solução não capitalista para o desemprego: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Proposta de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uma solução baseada na criação de um novo setor econômico, formado por pequenas empresas, servidores autônomos e desempregados, com proteção de mercado contra competições externas.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400" y="1798825"/>
            <a:ext cx="4181099" cy="286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4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não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626850" y="1761350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Uma maneira de criar tal setor envolve a fundação de uma cooperativa de produção, que irá associar essa parcela de servidores ligados ao contexto de emprego.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Caso o novo setor contasse com uma ampla gama de empresas atuando em inúmeros campos de indústrias e serviços, haveria um grande aumento nas chances de sucesso na manutenção de um cenário associado com expansão comercial e econômica, junto da diminuição do desemprego.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5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não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5"/>
          <p:cNvSpPr txBox="1"/>
          <p:nvPr/>
        </p:nvSpPr>
        <p:spPr>
          <a:xfrm>
            <a:off x="626850" y="1761350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O compromisso básico entre os cooperados seria de dar preferência aos produtos e serviços da própria cooperativa, através do uso de uma própria moeda que viabilize as transações e colabore com a proteção de mercado.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É importante que a cooperativa de economia solidária conte com o apoio do poder público local, sindicatos, empresas e movimentos populares, para viabilizar uma atração dessa parcela de desempregados, e forneça meios para a manutenção de tal cenário (instituições auxiliares da cooperativa, facilitação da emissão de crédito para cooperados, entre outros).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6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6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838" y="1745100"/>
            <a:ext cx="3607575" cy="228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4775" y="3570050"/>
            <a:ext cx="3521599" cy="22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0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Contexto Histórico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0"/>
          <p:cNvSpPr/>
          <p:nvPr/>
        </p:nvSpPr>
        <p:spPr>
          <a:xfrm>
            <a:off x="6424075" y="4414775"/>
            <a:ext cx="905700" cy="161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" y="1619450"/>
            <a:ext cx="8303850" cy="44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7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7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Soluções não capitalistas para a crise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626850" y="1761350"/>
            <a:ext cx="7676400" cy="3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Qualquer trabalho sendo ele assalariado ou por conta própria, exige uma acumulação prévia de “capital” no sentido vulgar de meios de produção e de subsistência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-Para isso ser “possível” qualquer um precisa de ferramentas, equipamentos e etc.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1" name="Google Shape;36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8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8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437750" y="1165200"/>
            <a:ext cx="37722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-Questão que pode ser visualizada no clássico de Robinson Crusoé.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-Em que um jovem marinheiro inglês que sofre um naufrágio onde </a:t>
            </a:r>
            <a:r>
              <a:rPr lang="pt-BR" sz="2200">
                <a:solidFill>
                  <a:srgbClr val="22427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toda a tripulação morre,exceto ele Crusoé,encalhado numa ilha do Caribe,lá ele tem duas escolhas: se deixar pela maré ou lutar pela sua vida.</a:t>
            </a:r>
            <a:endParaRPr sz="2200">
              <a:solidFill>
                <a:srgbClr val="22427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2350" y="1545250"/>
            <a:ext cx="4401600" cy="44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9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2" name="Google Shape;37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9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9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9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 isso se apresenta de forma um pouco diferente baseado na sociedade moderna em que o patamar patamar de acumulação é um pouco melhor, graças ao seguro-desemprego e outras transferências que permitem a náufragos sociais recomeçar com um “capital” mínimo. 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-Mas grande parte por não possuir acesso aos meios de produção socialmente acumulados por firmas ou governos ficam marginalizados á espera de uma futura oportunidade de se reintegrar no “emprego”.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0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0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0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geração de trabalho no capitalismo contemporâneo é apresentada através de três acumuladores: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Estatal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Capital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Autônomo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1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41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1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1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Acumulação Estatal: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Gera um volume restrito de empregos direitos.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maior parte destes empregos estão na prestação de serviços comunitários como saúde, educação e segurança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demanda por estes serviços é muito grande.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Possui recursos insuficientes para atendê-la.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2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2" name="Google Shape;40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2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2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-No Brasil, a enorme de renda deveria permitir ao Estado captar uma parcela maior do excedente social mediante a tributação da minoria rica.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 Predomina no país o paradigma liberal que o estado é ineficiente e corrupto, que a receita tributária é apropriada por marajás e desperdiçadas com gastos que só favorecem a clientela.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-Entidades empresariais convenceram a opinião pública que é preciso reduzir “Custo Brasil”.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3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43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43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Acumulação Capital: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Responsável por metade dos postos de trabalho.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Empresas Capitalistas acumulam com visão nos 3 conceitos: Ampliar para lucrar, aumentar produtividade e lançar produtos novos e aperfeiçoados.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4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4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4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44"/>
          <p:cNvSpPr txBox="1"/>
          <p:nvPr/>
        </p:nvSpPr>
        <p:spPr>
          <a:xfrm>
            <a:off x="626850" y="1498375"/>
            <a:ext cx="7676400" cy="490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-A ampliação da implica no aumento do emprego, mas a realidade é que a acumulação para aumento da produtividade tem efeito oposto pois como ela depende tanto do consumo interno quanto externo e isso nem sempre acontece com garantia.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-Uma possível melhoria seria transferindo parte do décimo de privilegiados à base da pirâmide, onde se encontram os que não ganham sequer o suficiente para satisfazer as necessidades básicas.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-Levaria empresas capitalistas a acumular para expandir a produção, com aumento proporcional do emprego.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5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45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5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5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45"/>
          <p:cNvSpPr txBox="1"/>
          <p:nvPr/>
        </p:nvSpPr>
        <p:spPr>
          <a:xfrm>
            <a:off x="626850" y="1498375"/>
            <a:ext cx="7676400" cy="43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Acumulação Autônoma: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Única que rege pela oferta da força do trabalho.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Na empresa familiar, o número de herdeiros é um motivador para eventual expansão do estabelecimento.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-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Grande esperança para absorver produtivamente o contingente humano.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6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6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6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6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Acumulação e Geração de Renda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46"/>
          <p:cNvSpPr txBox="1"/>
          <p:nvPr/>
        </p:nvSpPr>
        <p:spPr>
          <a:xfrm>
            <a:off x="626850" y="1498375"/>
            <a:ext cx="76764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-Esta opção é viabilizada também pelo valor relativamente pequeno do capital necessário para gerar um posto de trabalho por conta própria.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-Grandes empresas tem terceirizado parte de suas atividades, despedindo os empregados e passado a comprar produtos ou serviços de produ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tores autônomos ou cooperativas, pequenas empresas e etc.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-A maior parte dos desempregados que tenta gerar renda pelo trabalho autônomo ou fracassa, e perde o capital inicial que investiu, ou fica na penumbra.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1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" name="Google Shape;6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1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Sociologia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/>
        </p:nvSpPr>
        <p:spPr>
          <a:xfrm>
            <a:off x="437750" y="1679125"/>
            <a:ext cx="7722000" cy="46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“Classe Mobilizada” - Pierre Bordieu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“A condição operária muda continuamente” - Simone Weil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Novos modelos de produção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 crise do sindicalismo militante e combativo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Condição proletária socialmente desacreditada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Antítese da classe mobilizada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7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47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Google Shape;45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7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7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4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2275" y="1330225"/>
            <a:ext cx="5331225" cy="48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8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8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48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8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48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8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8"/>
          <p:cNvSpPr txBox="1"/>
          <p:nvPr/>
        </p:nvSpPr>
        <p:spPr>
          <a:xfrm>
            <a:off x="315675" y="2016250"/>
            <a:ext cx="4163700" cy="3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“A ideia é assegurar a cada um mercado para seus produtos e uma variedade de economias externas, de financiamento a orientação técnica, legal, contábil etc. através da solidariedade entre produtos autônomos de todos os tamanhos e tipos”</a:t>
            </a:r>
            <a:endParaRPr i="1"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050" y="2227725"/>
            <a:ext cx="3805250" cy="34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9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5" name="Google Shape;47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9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49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49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49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0" name="Google Shape;4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050" y="2227725"/>
            <a:ext cx="3805250" cy="34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9"/>
          <p:cNvSpPr txBox="1"/>
          <p:nvPr/>
        </p:nvSpPr>
        <p:spPr>
          <a:xfrm>
            <a:off x="391875" y="2168650"/>
            <a:ext cx="4163700" cy="12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Dificuldade dos novos produtores autônomos: mercado e/ou clientela;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49"/>
          <p:cNvSpPr txBox="1"/>
          <p:nvPr/>
        </p:nvSpPr>
        <p:spPr>
          <a:xfrm>
            <a:off x="418000" y="3504150"/>
            <a:ext cx="4163700" cy="19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Economia solidária se apresenta como boa solução: </a:t>
            </a: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“um conjuntos de produtores autônomos se organiza para trocar seus produtos entre si”</a:t>
            </a:r>
            <a:endParaRPr i="1"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0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0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0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50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50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0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50"/>
          <p:cNvSpPr txBox="1"/>
          <p:nvPr/>
        </p:nvSpPr>
        <p:spPr>
          <a:xfrm>
            <a:off x="391875" y="2168650"/>
            <a:ext cx="8309700" cy="9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LETS - (</a:t>
            </a: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Local Employment and Trading System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 - Sistema Local de Emprego e Comércio);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50"/>
          <p:cNvSpPr txBox="1"/>
          <p:nvPr/>
        </p:nvSpPr>
        <p:spPr>
          <a:xfrm>
            <a:off x="391875" y="3089050"/>
            <a:ext cx="83097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Surgiu no início dos anos 80, em British Columbia (Canadá), criado por Michael Linton;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0"/>
          <p:cNvSpPr txBox="1"/>
          <p:nvPr/>
        </p:nvSpPr>
        <p:spPr>
          <a:xfrm>
            <a:off x="417150" y="4040450"/>
            <a:ext cx="8309700" cy="8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Publica periodicamente os produtos que seus associados oferecem e dos bens e serviços que eles demandam;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0"/>
          <p:cNvSpPr txBox="1"/>
          <p:nvPr/>
        </p:nvSpPr>
        <p:spPr>
          <a:xfrm>
            <a:off x="417150" y="4878650"/>
            <a:ext cx="8309700" cy="12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As compras e vendas entre associados são a créditos (crédito para o vendedor e débito para o comprador), assim, não há pagamento com dinheiro oficial e “diretamente”.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1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51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51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51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51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LETS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51"/>
          <p:cNvSpPr txBox="1"/>
          <p:nvPr/>
        </p:nvSpPr>
        <p:spPr>
          <a:xfrm>
            <a:off x="391875" y="2092450"/>
            <a:ext cx="43740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Também aceitam empresas, cooperativas e outros tipos de organizações e tendem a formar associações nacionais;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51"/>
          <p:cNvSpPr txBox="1"/>
          <p:nvPr/>
        </p:nvSpPr>
        <p:spPr>
          <a:xfrm>
            <a:off x="391875" y="3788350"/>
            <a:ext cx="4374000" cy="23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Não há cobrança de juros, porém, se o sistema atinge milhões de pessoas, será necessário adotar normas mais impessoais e passar a cobrar juros sobre saldos.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250" y="2093750"/>
            <a:ext cx="3805250" cy="34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2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2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52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2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52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52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 luta contra o desemprego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52"/>
          <p:cNvSpPr txBox="1"/>
          <p:nvPr/>
        </p:nvSpPr>
        <p:spPr>
          <a:xfrm>
            <a:off x="391875" y="2092450"/>
            <a:ext cx="83097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Quanto maior for o número de membros, quanto maior e mais diversificada for a sua produção, quanto maior o fluxo de compras e vendas, tanto maior será a chance de sucesso de cada produtor individual associado ao sistema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”;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417150" y="3768850"/>
            <a:ext cx="8309700" cy="16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Ao contrário do mercado capitalista, em que a quebra de um concorrente aumenta a clientela potencial dos demais, num LETS, a quebra de um membro reduz a clientela e o quadro de fornecedores dos demais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3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3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3"/>
          <p:cNvSpPr/>
          <p:nvPr/>
        </p:nvSpPr>
        <p:spPr>
          <a:xfrm>
            <a:off x="0" y="228600"/>
            <a:ext cx="43740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3"/>
          <p:cNvSpPr txBox="1"/>
          <p:nvPr>
            <p:ph type="title"/>
          </p:nvPr>
        </p:nvSpPr>
        <p:spPr>
          <a:xfrm>
            <a:off x="228600" y="228600"/>
            <a:ext cx="41454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Economia Solidária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53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 competição sistêmica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53"/>
          <p:cNvSpPr txBox="1"/>
          <p:nvPr/>
        </p:nvSpPr>
        <p:spPr>
          <a:xfrm>
            <a:off x="391875" y="2092450"/>
            <a:ext cx="83097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➔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i="1"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Se consolidar-se e atingir dimensões significativas, ela se tornará competidora do grande capital em diversos mercados. [...], competição entre um modo de produção movido pela concorrência intercapitalista e outro movido pela cooperação entre unidades produtivas de diferentes espécies contratualmente ligados por laços de solidariedade</a:t>
            </a: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/>
          <p:nvPr/>
        </p:nvSpPr>
        <p:spPr>
          <a:xfrm>
            <a:off x="0" y="1267575"/>
            <a:ext cx="9144000" cy="12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08" y="228600"/>
            <a:ext cx="1895801" cy="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/>
          <p:nvPr>
            <p:ph idx="4294967295" type="title"/>
          </p:nvPr>
        </p:nvSpPr>
        <p:spPr>
          <a:xfrm>
            <a:off x="50" y="1267550"/>
            <a:ext cx="9144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6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 sz="6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54"/>
          <p:cNvSpPr txBox="1"/>
          <p:nvPr/>
        </p:nvSpPr>
        <p:spPr>
          <a:xfrm>
            <a:off x="2187050" y="30950"/>
            <a:ext cx="47700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Universidade Federal de Lavras</a:t>
            </a:r>
            <a:endParaRPr b="1" i="0" sz="18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Departamento de Ciência da Computação</a:t>
            </a:r>
            <a:endParaRPr b="1" i="0" sz="18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5" name="Google Shape;545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2513" y="129821"/>
            <a:ext cx="1895800" cy="96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1975" y="2991025"/>
            <a:ext cx="3380150" cy="33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2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2"/>
          <p:cNvSpPr txBox="1"/>
          <p:nvPr>
            <p:ph type="title"/>
          </p:nvPr>
        </p:nvSpPr>
        <p:spPr>
          <a:xfrm>
            <a:off x="228600" y="228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Transformação das classes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12"/>
          <p:cNvSpPr txBox="1"/>
          <p:nvPr/>
        </p:nvSpPr>
        <p:spPr>
          <a:xfrm>
            <a:off x="437750" y="1165200"/>
            <a:ext cx="4439400" cy="51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De “</a:t>
            </a: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operário</a:t>
            </a: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” a “colaborador”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“Classe sujeito” para “classe objeto” - Stéphane Beaud e Michel Pialoux;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O desarme da classe operária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000"/>
              <a:buFont typeface="Calibri"/>
              <a:buChar char="●"/>
            </a:pPr>
            <a:r>
              <a:rPr lang="pt-BR" sz="20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Classe fantasma</a:t>
            </a:r>
            <a:endParaRPr sz="20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" name="Google Shape;7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7075" y="1402500"/>
            <a:ext cx="3309550" cy="46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3"/>
          <p:cNvSpPr/>
          <p:nvPr/>
        </p:nvSpPr>
        <p:spPr>
          <a:xfrm>
            <a:off x="0" y="228600"/>
            <a:ext cx="91440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228600" y="228600"/>
            <a:ext cx="89154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Uma corrida ao fundo do poço...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0" y="3871813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Enfraquecimento do Poder de Barganha dos trabalhadores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3"/>
          <p:cNvSpPr txBox="1"/>
          <p:nvPr/>
        </p:nvSpPr>
        <p:spPr>
          <a:xfrm>
            <a:off x="0" y="1338725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Hipermobilidade de capital no final do século XX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300" y="1464550"/>
            <a:ext cx="285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725" y="4062253"/>
            <a:ext cx="3534651" cy="209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0" y="228600"/>
            <a:ext cx="49965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 txBox="1"/>
          <p:nvPr>
            <p:ph type="title"/>
          </p:nvPr>
        </p:nvSpPr>
        <p:spPr>
          <a:xfrm>
            <a:off x="228600" y="228600"/>
            <a:ext cx="4767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Uma corrida ao fundo do poço...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 txBox="1"/>
          <p:nvPr>
            <p:ph type="title"/>
          </p:nvPr>
        </p:nvSpPr>
        <p:spPr>
          <a:xfrm>
            <a:off x="228600" y="804600"/>
            <a:ext cx="84729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Crise dos Movimentos Operários</a:t>
            </a: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-24450" y="3139825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Fordismo e pós-fordismo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4"/>
          <p:cNvSpPr txBox="1"/>
          <p:nvPr/>
        </p:nvSpPr>
        <p:spPr>
          <a:xfrm>
            <a:off x="-24450" y="4698500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Pressões Competitivas Globais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-24450" y="1643525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Hipermobilidade de capital no final do século XX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pt-BR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/>
          <p:nvPr/>
        </p:nvSpPr>
        <p:spPr>
          <a:xfrm>
            <a:off x="0" y="804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 txBox="1"/>
          <p:nvPr>
            <p:ph idx="4294967295" type="title"/>
          </p:nvPr>
        </p:nvSpPr>
        <p:spPr>
          <a:xfrm>
            <a:off x="0" y="804600"/>
            <a:ext cx="91440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3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ambiente político após 11 de setembro</a:t>
            </a:r>
            <a:endParaRPr sz="39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0" y="228600"/>
            <a:ext cx="49965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 txBox="1"/>
          <p:nvPr>
            <p:ph idx="4294967295" type="title"/>
          </p:nvPr>
        </p:nvSpPr>
        <p:spPr>
          <a:xfrm>
            <a:off x="228600" y="228600"/>
            <a:ext cx="47679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Uma corrida ao fundo do poço...</a:t>
            </a:r>
            <a:endParaRPr sz="2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-24450" y="1741200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Abdicação de poderes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/>
          <p:nvPr/>
        </p:nvSpPr>
        <p:spPr>
          <a:xfrm>
            <a:off x="-24450" y="3324875"/>
            <a:ext cx="5045400" cy="16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Globalização vs Soberania dos Estados</a:t>
            </a:r>
            <a:endParaRPr b="0" i="0" sz="2200" u="none" cap="none" strike="noStrike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3350" y="2975763"/>
            <a:ext cx="3818251" cy="2147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/>
          <p:nvPr/>
        </p:nvSpPr>
        <p:spPr>
          <a:xfrm>
            <a:off x="0" y="6358100"/>
            <a:ext cx="7838100" cy="4998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0" y="6404900"/>
            <a:ext cx="73359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 volta à condição proletária e alternativas à economia capitalista</a:t>
            </a:r>
            <a:endParaRPr b="1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0600" y="6404900"/>
            <a:ext cx="1000991" cy="40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0" y="228600"/>
            <a:ext cx="8701500" cy="936600"/>
          </a:xfrm>
          <a:prstGeom prst="rect">
            <a:avLst/>
          </a:prstGeom>
          <a:solidFill>
            <a:srgbClr val="22427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0" y="228600"/>
            <a:ext cx="886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Um novo internacionalismo operário?</a:t>
            </a:r>
            <a:endParaRPr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0" y="1392900"/>
            <a:ext cx="47817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4271"/>
              </a:buClr>
              <a:buSzPts val="2200"/>
              <a:buFont typeface="Calibri"/>
              <a:buChar char="●"/>
            </a:pPr>
            <a:r>
              <a:rPr lang="pt-BR" sz="2200">
                <a:solidFill>
                  <a:srgbClr val="224271"/>
                </a:solidFill>
                <a:latin typeface="Calibri"/>
                <a:ea typeface="Calibri"/>
                <a:cs typeface="Calibri"/>
                <a:sym typeface="Calibri"/>
              </a:rPr>
              <a:t>“Uma única e homogênea classe trabalhadora com condições de trabalho e de vida similares (e desagradáveis ) estaria em processo de formação.”</a:t>
            </a:r>
            <a:endParaRPr sz="2200">
              <a:solidFill>
                <a:srgbClr val="2242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525" y="1973950"/>
            <a:ext cx="3182974" cy="318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